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3" r:id="rId25"/>
    <p:sldId id="280" r:id="rId26"/>
    <p:sldId id="281" r:id="rId27"/>
    <p:sldId id="282" r:id="rId28"/>
    <p:sldId id="286" r:id="rId29"/>
    <p:sldId id="287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9" autoAdjust="0"/>
  </p:normalViewPr>
  <p:slideViewPr>
    <p:cSldViewPr snapToGrid="0">
      <p:cViewPr>
        <p:scale>
          <a:sx n="100" d="100"/>
          <a:sy n="100" d="100"/>
        </p:scale>
        <p:origin x="-44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043A9E-C0D7-4C4F-88C6-C693D9E8E539}" type="slidenum">
              <a:rPr lang="en-US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  <a:noFill/>
          <a:ln/>
        </p:spPr>
        <p:txBody>
          <a:bodyPr/>
          <a:lstStyle/>
          <a:p>
            <a:pPr algn="just" eaLnBrk="1" hangingPunct="1"/>
            <a:endParaRPr lang="en-GB" smtClean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5ED4661D-36D3-4971-BE8A-F6EA72299C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FE6CD45E-18E7-45A4-91BA-DA5406DCD6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6DAD2265-4177-47E6-834C-839E69C655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  <p:sldLayoutId id="2147483764" r:id="rId16"/>
    <p:sldLayoutId id="2147483765" r:id="rId1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28425C0-AD1C-43A2-BFE8-F62718D261FE}" type="slidenum">
              <a:rPr lang="en-US"/>
              <a:pPr/>
              <a:t>1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Analysis of Covariance, ANCOVA (GLM2)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Prof.</a:t>
            </a:r>
            <a:r>
              <a:rPr lang="en-GB" dirty="0" smtClean="0"/>
              <a:t> Andy Field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F44AC666-A773-44E3-85C1-25D4F997C25C}" type="slidenum">
              <a:rPr lang="en-US"/>
              <a:pPr/>
              <a:t>10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ANCOVA Work?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412875"/>
            <a:ext cx="6911975" cy="23034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Imagine we had just two groups: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Placebo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Low Dose</a:t>
            </a:r>
          </a:p>
          <a:p>
            <a:pPr>
              <a:lnSpc>
                <a:spcPct val="90000"/>
              </a:lnSpc>
            </a:pPr>
            <a:r>
              <a:rPr lang="en-US" sz="2400"/>
              <a:t>This paradigm can be expressed as a regression equation using a dummy coding variable:</a:t>
            </a:r>
          </a:p>
        </p:txBody>
      </p:sp>
      <p:graphicFrame>
        <p:nvGraphicFramePr>
          <p:cNvPr id="3789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484438" y="3789363"/>
          <a:ext cx="5400675" cy="159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1244520" imgH="368280" progId="Equation.3">
                  <p:embed/>
                </p:oleObj>
              </mc:Choice>
              <mc:Fallback>
                <p:oleObj name="Equation" r:id="rId3" imgW="12445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789363"/>
                        <a:ext cx="5400675" cy="1598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A8887F9F-AC35-4725-A90A-06D6A6134654}" type="slidenum">
              <a:rPr lang="en-US"/>
              <a:pPr/>
              <a:t>11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Dummy Coding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76375" y="1341438"/>
            <a:ext cx="7199313" cy="4525962"/>
          </a:xfrm>
        </p:spPr>
        <p:txBody>
          <a:bodyPr/>
          <a:lstStyle/>
          <a:p>
            <a:r>
              <a:rPr lang="en-US" sz="2800">
                <a:cs typeface="Arial" charset="0"/>
              </a:rPr>
              <a:t>Dummy Coding</a:t>
            </a:r>
          </a:p>
          <a:p>
            <a:pPr lvl="1"/>
            <a:r>
              <a:rPr lang="en-US" sz="2400">
                <a:cs typeface="Arial" charset="0"/>
              </a:rPr>
              <a:t>Placebo = 0, Low Dose = 1</a:t>
            </a:r>
          </a:p>
          <a:p>
            <a:pPr lvl="1"/>
            <a:r>
              <a:rPr lang="en-US" sz="2400">
                <a:cs typeface="Arial" charset="0"/>
              </a:rPr>
              <a:t>When Dose = Placebo, Predicted Libido = mean of placebo group:</a:t>
            </a:r>
            <a:br>
              <a:rPr lang="en-US" sz="2400">
                <a:cs typeface="Arial" charset="0"/>
              </a:rPr>
            </a:br>
            <a:r>
              <a:rPr lang="en-US" sz="2400">
                <a:cs typeface="Arial" charset="0"/>
              </a:rPr>
              <a:t/>
            </a:r>
            <a:br>
              <a:rPr lang="en-US" sz="2400">
                <a:cs typeface="Arial" charset="0"/>
              </a:rPr>
            </a:br>
            <a:r>
              <a:rPr lang="en-US" sz="2400">
                <a:cs typeface="Arial" charset="0"/>
              </a:rPr>
              <a:t/>
            </a:r>
            <a:br>
              <a:rPr lang="en-US" sz="2400">
                <a:cs typeface="Arial" charset="0"/>
              </a:rPr>
            </a:br>
            <a:endParaRPr lang="en-US" sz="2400">
              <a:cs typeface="Arial" charset="0"/>
            </a:endParaRPr>
          </a:p>
          <a:p>
            <a:pPr lvl="1"/>
            <a:r>
              <a:rPr lang="en-US" sz="2400">
                <a:cs typeface="Arial" charset="0"/>
              </a:rPr>
              <a:t>When Dose = Low Dose, Predicted Libido = mean of Low Dose group:</a:t>
            </a:r>
          </a:p>
          <a:p>
            <a:pPr lvl="1"/>
            <a:endParaRPr lang="en-US" sz="2400">
              <a:cs typeface="Arial" charset="0"/>
            </a:endParaRPr>
          </a:p>
        </p:txBody>
      </p:sp>
      <p:graphicFrame>
        <p:nvGraphicFramePr>
          <p:cNvPr id="3994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940425" y="2997200"/>
          <a:ext cx="2879725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Equation" r:id="rId3" imgW="1218960" imgH="444240" progId="Equation.3">
                  <p:embed/>
                </p:oleObj>
              </mc:Choice>
              <mc:Fallback>
                <p:oleObj name="Equation" r:id="rId3" imgW="1218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997200"/>
                        <a:ext cx="2879725" cy="10493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867400" y="4652963"/>
          <a:ext cx="2879725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5" imgW="1295280" imgH="647640" progId="Equation.3">
                  <p:embed/>
                </p:oleObj>
              </mc:Choice>
              <mc:Fallback>
                <p:oleObj name="Equation" r:id="rId5" imgW="129528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652963"/>
                        <a:ext cx="2879725" cy="14398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963922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83423868-9CA1-4565-A6FB-5C73B49C9AC5}" type="slidenum">
              <a:rPr lang="en-US"/>
              <a:pPr/>
              <a:t>12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ANOVA As Regression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557338"/>
            <a:ext cx="6911975" cy="2592387"/>
          </a:xfrm>
        </p:spPr>
        <p:txBody>
          <a:bodyPr/>
          <a:lstStyle/>
          <a:p>
            <a:r>
              <a:rPr lang="en-US" sz="2400">
                <a:cs typeface="Arial" charset="0"/>
              </a:rPr>
              <a:t>We can run a regression with Libido as the outcome and the Dose (Placebo or Low) as the predictor, Note:</a:t>
            </a:r>
          </a:p>
          <a:p>
            <a:pPr lvl="1"/>
            <a:r>
              <a:rPr lang="en-GB" sz="2000">
                <a:cs typeface="Arial" charset="0"/>
              </a:rPr>
              <a:t>Intercept is the mean of Placebo group</a:t>
            </a:r>
          </a:p>
          <a:p>
            <a:pPr lvl="1"/>
            <a:r>
              <a:rPr lang="en-GB" sz="2000" i="1">
                <a:cs typeface="Arial" charset="0"/>
              </a:rPr>
              <a:t>b</a:t>
            </a:r>
            <a:r>
              <a:rPr lang="en-GB" sz="2000">
                <a:cs typeface="Arial" charset="0"/>
              </a:rPr>
              <a:t> for the Dummy Variable is the difference between the means of the placebo and low dose group (4.88-3.22 = 1.66)</a:t>
            </a:r>
            <a:endParaRPr lang="en-US" sz="2000" i="1">
              <a:cs typeface="Arial" charset="0"/>
            </a:endParaRPr>
          </a:p>
        </p:txBody>
      </p:sp>
      <p:pic>
        <p:nvPicPr>
          <p:cNvPr id="4096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124075" y="4149725"/>
            <a:ext cx="6119813" cy="1798638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FF8A4C54-04A4-45F6-B154-878EA1AAD9F5}" type="slidenum">
              <a:rPr lang="en-US"/>
              <a:pPr/>
              <a:t>13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ANCOVA</a:t>
            </a: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840537" cy="2476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ANCOVA extends this basic idea.</a:t>
            </a:r>
          </a:p>
          <a:p>
            <a:pPr>
              <a:lnSpc>
                <a:spcPct val="80000"/>
              </a:lnSpc>
            </a:pPr>
            <a:r>
              <a:rPr lang="en-GB" sz="2400"/>
              <a:t>The covariate can be added to the regression model of the ANOVA.</a:t>
            </a:r>
          </a:p>
          <a:p>
            <a:pPr>
              <a:lnSpc>
                <a:spcPct val="80000"/>
              </a:lnSpc>
            </a:pPr>
            <a:r>
              <a:rPr lang="en-GB" sz="2400"/>
              <a:t>To evaluate the effect of the experimental manipulation controlling for the covariate we enter the covariate into the model first (think back to hierarchical regression). </a:t>
            </a:r>
            <a:endParaRPr lang="en-US" sz="2400"/>
          </a:p>
        </p:txBody>
      </p:sp>
      <p:graphicFrame>
        <p:nvGraphicFramePr>
          <p:cNvPr id="44039" name="Object 7"/>
          <p:cNvGraphicFramePr>
            <a:graphicFrameLocks noChangeAspect="1"/>
          </p:cNvGraphicFramePr>
          <p:nvPr/>
        </p:nvGraphicFramePr>
        <p:xfrm>
          <a:off x="2268538" y="4076700"/>
          <a:ext cx="58769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3" imgW="1587240" imgH="190440" progId="Equation.3">
                  <p:embed/>
                </p:oleObj>
              </mc:Choice>
              <mc:Fallback>
                <p:oleObj name="Equation" r:id="rId3" imgW="1587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76700"/>
                        <a:ext cx="5876925" cy="704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963922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8"/>
          <p:cNvGraphicFramePr>
            <a:graphicFrameLocks noChangeAspect="1"/>
          </p:cNvGraphicFramePr>
          <p:nvPr/>
        </p:nvGraphicFramePr>
        <p:xfrm>
          <a:off x="1835150" y="5300663"/>
          <a:ext cx="65024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5" imgW="2425680" imgH="190440" progId="Equation.3">
                  <p:embed/>
                </p:oleObj>
              </mc:Choice>
              <mc:Fallback>
                <p:oleObj name="Equation" r:id="rId5" imgW="2425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300663"/>
                        <a:ext cx="6502400" cy="5095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963922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DDC64CFA-5C2E-493B-A807-D8A79B3AAFBD}" type="slidenum">
              <a:rPr lang="en-US"/>
              <a:pPr/>
              <a:t>14</a:t>
            </a:fld>
            <a:endParaRPr lang="en-US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 Recap</a:t>
            </a: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840537" cy="3197225"/>
          </a:xfrm>
        </p:spPr>
        <p:txBody>
          <a:bodyPr/>
          <a:lstStyle/>
          <a:p>
            <a:r>
              <a:rPr lang="en-US" sz="2400"/>
              <a:t>To control for the effect of a covariate all we do is do a multiple regression in which we enter the covariate in the first step.</a:t>
            </a:r>
          </a:p>
          <a:p>
            <a:r>
              <a:rPr lang="en-US" sz="2400"/>
              <a:t>We enter Dose in a second step</a:t>
            </a:r>
          </a:p>
          <a:p>
            <a:r>
              <a:rPr lang="en-US" sz="2400"/>
              <a:t>The result is that we see the effect of dose above and beyond the effect of the covariate.</a:t>
            </a:r>
          </a:p>
        </p:txBody>
      </p:sp>
      <p:pic>
        <p:nvPicPr>
          <p:cNvPr id="3891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555875" y="4005263"/>
            <a:ext cx="5616575" cy="2185987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CAD5C653-095C-49C3-A6EA-22FBB8CAD6F9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65100"/>
            <a:ext cx="3022600" cy="656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2F20E9A7-4F07-4EEC-A9E6-6BA951434FB5}" type="slidenum">
              <a:rPr lang="en-US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611188" y="549275"/>
          <a:ext cx="8532812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Chart" r:id="rId3" imgW="1971675" imgH="1314298" progId="MSGraph.Chart.8">
                  <p:embed/>
                </p:oleObj>
              </mc:Choice>
              <mc:Fallback>
                <p:oleObj name="Chart" r:id="rId3" imgW="1971675" imgH="1314298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49275"/>
                        <a:ext cx="8532812" cy="568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1" name="Line 3"/>
          <p:cNvSpPr>
            <a:spLocks noChangeShapeType="1"/>
          </p:cNvSpPr>
          <p:nvPr/>
        </p:nvSpPr>
        <p:spPr bwMode="auto">
          <a:xfrm flipH="1" flipV="1">
            <a:off x="2987675" y="1557338"/>
            <a:ext cx="122555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9092" name="AutoShape 4"/>
          <p:cNvSpPr>
            <a:spLocks noChangeArrowheads="1"/>
          </p:cNvSpPr>
          <p:nvPr/>
        </p:nvSpPr>
        <p:spPr bwMode="auto">
          <a:xfrm>
            <a:off x="2987675" y="1628775"/>
            <a:ext cx="215900" cy="1008063"/>
          </a:xfrm>
          <a:prstGeom prst="upDownArrow">
            <a:avLst>
              <a:gd name="adj1" fmla="val 50000"/>
              <a:gd name="adj2" fmla="val 93382"/>
            </a:avLst>
          </a:prstGeom>
          <a:solidFill>
            <a:srgbClr val="FF5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GB"/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2411413" y="1989138"/>
            <a:ext cx="523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14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1.66</a:t>
            </a:r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89090" grpId="0" bld="seriesEl"/>
      <p:bldP spid="89091" grpId="0" animBg="1"/>
      <p:bldP spid="89092" grpId="0" animBg="1"/>
      <p:bldP spid="890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ANCOVA on </a:t>
            </a:r>
            <a:r>
              <a:rPr lang="en-GB" dirty="0" smtClean="0"/>
              <a:t>IBM SPSS</a:t>
            </a:r>
            <a:endParaRPr lang="en-US" dirty="0" smtClean="0"/>
          </a:p>
        </p:txBody>
      </p:sp>
      <p:sp>
        <p:nvSpPr>
          <p:cNvPr id="4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5BCFB7E7-8F57-419C-B77F-221380C38280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67" y="1625600"/>
            <a:ext cx="5594033" cy="443325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Contrasts</a:t>
            </a:r>
            <a:endParaRPr lang="en-US" smtClean="0"/>
          </a:p>
        </p:txBody>
      </p:sp>
      <p:sp>
        <p:nvSpPr>
          <p:cNvPr id="4" name="Date Placeholder 5"/>
          <p:cNvSpPr>
            <a:spLocks noGrp="1"/>
          </p:cNvSpPr>
          <p:nvPr>
            <p:ph type="dt" sz="quarter" idx="4294967295"/>
          </p:nvPr>
        </p:nvSpPr>
        <p:spPr>
          <a:xfrm>
            <a:off x="0" y="6381750"/>
            <a:ext cx="2133600" cy="339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919D3030-FA14-4111-85E6-24E8E0C778D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45" y="1657350"/>
            <a:ext cx="624078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Options</a:t>
            </a:r>
            <a:endParaRPr lang="en-US" smtClean="0"/>
          </a:p>
        </p:txBody>
      </p:sp>
      <p:sp>
        <p:nvSpPr>
          <p:cNvPr id="4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5CB7F611-B2EA-4FC5-ACB3-5F1D18900156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71" y="1371917"/>
            <a:ext cx="4468156" cy="461106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B524955-BBBB-43D2-A1CC-2D7507C313AD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and Why do we use ANCOVA?</a:t>
            </a:r>
          </a:p>
          <a:p>
            <a:r>
              <a:rPr lang="en-US" dirty="0"/>
              <a:t>Partitioning Variance</a:t>
            </a:r>
          </a:p>
          <a:p>
            <a:r>
              <a:rPr lang="en-US" dirty="0"/>
              <a:t>Carrying out on </a:t>
            </a:r>
            <a:r>
              <a:rPr lang="en-US" dirty="0" smtClean="0"/>
              <a:t>IBM </a:t>
            </a:r>
            <a:r>
              <a:rPr lang="en-US" dirty="0" smtClean="0"/>
              <a:t>SPSS</a:t>
            </a:r>
            <a:endParaRPr lang="en-US" dirty="0"/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Main Effects</a:t>
            </a:r>
          </a:p>
          <a:p>
            <a:pPr lvl="1"/>
            <a:r>
              <a:rPr lang="en-US" dirty="0"/>
              <a:t>Covariates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59B406B-852D-41EB-A0D0-2EE9052C3E8D}" type="slidenum">
              <a:rPr lang="en-US"/>
              <a:pPr/>
              <a:t>20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Without the Covariate</a:t>
            </a:r>
            <a:endParaRPr lang="en-US"/>
          </a:p>
        </p:txBody>
      </p:sp>
      <p:pic>
        <p:nvPicPr>
          <p:cNvPr id="29711" name="Picture 1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35150" y="2133600"/>
            <a:ext cx="6840538" cy="2936875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</a:t>
            </a:r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017045B-3536-4564-9A8D-E9D650A963FF}" type="slidenum">
              <a:rPr lang="en-US"/>
              <a:pPr/>
              <a:t>21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15889" y="357166"/>
            <a:ext cx="2528111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327150"/>
            <a:ext cx="5742940" cy="485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A9113DC-93EB-460D-AA69-05F95BB03B19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Output Continued</a:t>
            </a:r>
            <a:endParaRPr lang="en-US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7" y="1333500"/>
            <a:ext cx="6597653" cy="5054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8DF12609-6DF1-4CA7-8729-B4980F68A5C2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SPSS Output: Contrasts</a:t>
            </a:r>
            <a:endParaRPr lang="en-GB" baseline="-25000" smtClean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4" y="1409700"/>
            <a:ext cx="653732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Pairwise Comparisons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98600"/>
            <a:ext cx="6921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4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D68C54E-7192-43AA-AFD1-3982FFDAC1AF}" type="slidenum">
              <a:rPr lang="en-US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611188" y="908050"/>
          <a:ext cx="8532812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Chart" r:id="rId3" imgW="1971675" imgH="1314298" progId="MSGraph.Chart.8">
                  <p:embed/>
                </p:oleObj>
              </mc:Choice>
              <mc:Fallback>
                <p:oleObj name="Chart" r:id="rId3" imgW="1971675" imgH="1314298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908050"/>
                        <a:ext cx="8532812" cy="568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2484438" y="2293938"/>
            <a:ext cx="630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3.22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</a:endParaRPr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4787900" y="1266825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4.88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7235825" y="1195388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>
                <a:effectLst>
                  <a:outerShdw blurRad="38100" dist="38100" dir="2700000" algn="tl">
                    <a:srgbClr val="C0C0C0"/>
                  </a:outerShdw>
                </a:effectLst>
              </a:rPr>
              <a:t>4.85</a:t>
            </a:r>
            <a:endParaRPr 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7" name="Rectangle 8"/>
          <p:cNvSpPr>
            <a:spLocks noChangeArrowheads="1"/>
          </p:cNvSpPr>
          <p:nvPr/>
        </p:nvSpPr>
        <p:spPr bwMode="auto">
          <a:xfrm>
            <a:off x="1763713" y="274638"/>
            <a:ext cx="6923087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4400" dirty="0">
                <a:solidFill>
                  <a:srgbClr val="333399"/>
                </a:solidFill>
                <a:latin typeface="+mn-lt"/>
              </a:rPr>
              <a:t>Unadjusted</a:t>
            </a:r>
            <a:r>
              <a:rPr lang="en-GB" sz="4400" dirty="0">
                <a:solidFill>
                  <a:srgbClr val="333399"/>
                </a:solidFill>
                <a:latin typeface="Trebuchet MS" pitchFamily="34" charset="0"/>
              </a:rPr>
              <a:t> Means</a:t>
            </a:r>
            <a:endParaRPr lang="en-US" sz="4400" dirty="0">
              <a:solidFill>
                <a:srgbClr val="333399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00354" grpId="0" bld="seriesEl"/>
      <p:bldP spid="10035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Slide </a:t>
            </a:r>
            <a:fld id="{5A88F305-9B50-4502-B904-2CAEF837664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The Main Effect</a:t>
            </a:r>
            <a:endParaRPr lang="en-US" dirty="0" smtClean="0"/>
          </a:p>
        </p:txBody>
      </p:sp>
      <p:graphicFrame>
        <p:nvGraphicFramePr>
          <p:cNvPr id="8397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2339975" y="1341438"/>
          <a:ext cx="5329238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Chart" r:id="rId3" imgW="1971759" imgH="1314585" progId="MSGraph.Chart.8">
                  <p:embed/>
                </p:oleObj>
              </mc:Choice>
              <mc:Fallback>
                <p:oleObj name="Chart" r:id="rId3" imgW="1971759" imgH="1314585" progId="MSGraph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341438"/>
                        <a:ext cx="5329238" cy="3552825"/>
                      </a:xfrm>
                      <a:prstGeom prst="rect">
                        <a:avLst/>
                      </a:prstGeom>
                      <a:solidFill>
                        <a:srgbClr val="3333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1908175" y="5157788"/>
            <a:ext cx="6164263" cy="5238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i="1">
                <a:solidFill>
                  <a:srgbClr val="FFFFCC"/>
                </a:solidFill>
                <a:latin typeface="+mn-lt"/>
                <a:cs typeface="Times New Roman" pitchFamily="18" charset="0"/>
              </a:rPr>
              <a:t>F</a:t>
            </a:r>
            <a:r>
              <a:rPr lang="en-GB" sz="2800">
                <a:solidFill>
                  <a:srgbClr val="FFFFCC"/>
                </a:solidFill>
                <a:latin typeface="+mn-lt"/>
                <a:cs typeface="Times New Roman" pitchFamily="18" charset="0"/>
              </a:rPr>
              <a:t>(2, 26) = 4.14, </a:t>
            </a:r>
            <a:r>
              <a:rPr lang="en-GB" sz="2800" i="1">
                <a:solidFill>
                  <a:srgbClr val="FFFFCC"/>
                </a:solidFill>
                <a:latin typeface="+mn-lt"/>
                <a:cs typeface="Times New Roman" pitchFamily="18" charset="0"/>
              </a:rPr>
              <a:t>p</a:t>
            </a:r>
            <a:r>
              <a:rPr lang="en-GB" sz="2800">
                <a:solidFill>
                  <a:srgbClr val="FFFFCC"/>
                </a:solidFill>
                <a:latin typeface="+mn-lt"/>
                <a:cs typeface="Times New Roman" pitchFamily="18" charset="0"/>
              </a:rPr>
              <a:t> &lt; .05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83975" grpId="0" bld="seriesEl"/>
      <p:bldP spid="83979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36B94999-B0B4-4D82-9D3D-B3F1F423FBD3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Covariate</a:t>
            </a:r>
            <a:endParaRPr lang="en-US" smtClean="0"/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1857375" y="5786438"/>
            <a:ext cx="6164263" cy="51911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i="1">
                <a:solidFill>
                  <a:srgbClr val="FFFFCC"/>
                </a:solidFill>
                <a:cs typeface="Times New Roman" pitchFamily="18" charset="0"/>
              </a:rPr>
              <a:t>F</a:t>
            </a:r>
            <a:r>
              <a:rPr lang="en-GB" sz="2800">
                <a:solidFill>
                  <a:srgbClr val="FFFFCC"/>
                </a:solidFill>
                <a:cs typeface="Times New Roman" pitchFamily="18" charset="0"/>
              </a:rPr>
              <a:t>(1, 26) = 4.96, </a:t>
            </a:r>
            <a:r>
              <a:rPr lang="en-GB" sz="2800" i="1">
                <a:solidFill>
                  <a:srgbClr val="FFFFCC"/>
                </a:solidFill>
                <a:cs typeface="Times New Roman" pitchFamily="18" charset="0"/>
              </a:rPr>
              <a:t>p</a:t>
            </a:r>
            <a:r>
              <a:rPr lang="en-GB" sz="2800">
                <a:solidFill>
                  <a:srgbClr val="FFFFCC"/>
                </a:solidFill>
                <a:cs typeface="Times New Roman" pitchFamily="18" charset="0"/>
              </a:rPr>
              <a:t> &lt; .05</a:t>
            </a:r>
          </a:p>
        </p:txBody>
      </p:sp>
      <p:pic>
        <p:nvPicPr>
          <p:cNvPr id="3072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214438"/>
            <a:ext cx="55721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1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Effect Size of Main Effects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99" y="1930400"/>
            <a:ext cx="3724189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4343400"/>
            <a:ext cx="844642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8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of Contrasts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1981200"/>
            <a:ext cx="2997200" cy="149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3469418"/>
            <a:ext cx="4686300" cy="28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96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B0668C6-F6F7-401B-93FA-0DFE35A7CEFA}" type="slidenum">
              <a:rPr lang="en-US"/>
              <a:pPr/>
              <a:t>3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When And Why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test for differences between group means when we know that an extraneous variable affects the outcome variable. </a:t>
            </a:r>
          </a:p>
          <a:p>
            <a:r>
              <a:rPr lang="en-US" dirty="0"/>
              <a:t>Used to control known extraneous </a:t>
            </a:r>
            <a:r>
              <a:rPr lang="en-US" dirty="0" smtClean="0"/>
              <a:t>variables</a:t>
            </a:r>
            <a:r>
              <a:rPr lang="en-US" dirty="0"/>
              <a:t>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Main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The covariate, partner’s libido, was significantly related to the participant’s libido, </a:t>
            </a:r>
            <a:r>
              <a:rPr lang="en-GB" i="1" dirty="0"/>
              <a:t>F</a:t>
            </a:r>
            <a:r>
              <a:rPr lang="en-GB" dirty="0"/>
              <a:t>(1, 26) = 4.96, </a:t>
            </a:r>
            <a:r>
              <a:rPr lang="en-GB" i="1" dirty="0"/>
              <a:t>p </a:t>
            </a:r>
            <a:r>
              <a:rPr lang="en-GB" dirty="0"/>
              <a:t>= .035, </a:t>
            </a:r>
            <a:r>
              <a:rPr lang="en-GB" i="1" dirty="0"/>
              <a:t>r</a:t>
            </a:r>
            <a:r>
              <a:rPr lang="en-GB" dirty="0"/>
              <a:t> = .40. There was also a significant effect of Viagra on levels of libido after controlling for the effect of partner’s libido, </a:t>
            </a:r>
            <a:r>
              <a:rPr lang="en-GB" i="1" dirty="0"/>
              <a:t>F</a:t>
            </a:r>
            <a:r>
              <a:rPr lang="en-GB" dirty="0"/>
              <a:t>(2, 26) = 4.14, </a:t>
            </a:r>
            <a:r>
              <a:rPr lang="en-GB" i="1" dirty="0"/>
              <a:t>p </a:t>
            </a:r>
            <a:r>
              <a:rPr lang="en-GB" dirty="0"/>
              <a:t>= .027, </a:t>
            </a:r>
            <a:r>
              <a:rPr lang="en-GB" i="1" dirty="0"/>
              <a:t>partial η</a:t>
            </a:r>
            <a:r>
              <a:rPr lang="en-GB" i="1" baseline="30000" dirty="0"/>
              <a:t>2</a:t>
            </a:r>
            <a:r>
              <a:rPr lang="en-GB" dirty="0"/>
              <a:t> = .24.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72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Contrasts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Planned contrasts revealed that having a high dose of Viagra significantly increased libido compared to having a placebo, </a:t>
            </a:r>
            <a:r>
              <a:rPr lang="en-GB" i="1" dirty="0"/>
              <a:t>t</a:t>
            </a:r>
            <a:r>
              <a:rPr lang="en-GB" dirty="0"/>
              <a:t>(26) = −2.77, </a:t>
            </a:r>
            <a:r>
              <a:rPr lang="en-GB" i="1" dirty="0"/>
              <a:t>p </a:t>
            </a:r>
            <a:r>
              <a:rPr lang="en-GB" dirty="0"/>
              <a:t>= .01, </a:t>
            </a:r>
            <a:r>
              <a:rPr lang="en-GB" i="1" dirty="0"/>
              <a:t>r</a:t>
            </a:r>
            <a:r>
              <a:rPr lang="en-GB" dirty="0"/>
              <a:t> = .48, but not compared to having a low dose, </a:t>
            </a:r>
            <a:r>
              <a:rPr lang="en-GB" i="1" dirty="0"/>
              <a:t>t</a:t>
            </a:r>
            <a:r>
              <a:rPr lang="en-GB" dirty="0"/>
              <a:t>(26) = −0.54, </a:t>
            </a:r>
            <a:r>
              <a:rPr lang="en-GB" i="1" dirty="0"/>
              <a:t>p </a:t>
            </a:r>
            <a:r>
              <a:rPr lang="en-GB" dirty="0"/>
              <a:t>= .59, </a:t>
            </a:r>
            <a:r>
              <a:rPr lang="en-GB" i="1" dirty="0"/>
              <a:t>r</a:t>
            </a:r>
            <a:r>
              <a:rPr lang="en-GB" dirty="0"/>
              <a:t> = .11.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20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7B0182E-862B-482C-8822-15B22F86B511}" type="slidenum">
              <a:rPr lang="en-US"/>
              <a:pPr/>
              <a:t>4</a:t>
            </a:fld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Advantages of ANCOVA</a:t>
            </a: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Reduces Error Variance</a:t>
            </a:r>
          </a:p>
          <a:p>
            <a:pPr lvl="1"/>
            <a:r>
              <a:rPr lang="en-US" dirty="0"/>
              <a:t>By explaining some of the unexplained variance (SS</a:t>
            </a:r>
            <a:r>
              <a:rPr lang="en-US" baseline="-25000" dirty="0"/>
              <a:t>R</a:t>
            </a:r>
            <a:r>
              <a:rPr lang="en-US" dirty="0"/>
              <a:t>) the error variance in the model can be reduced.</a:t>
            </a:r>
          </a:p>
          <a:p>
            <a:r>
              <a:rPr lang="en-US" dirty="0"/>
              <a:t>Greater Experimental Control:</a:t>
            </a:r>
          </a:p>
          <a:p>
            <a:pPr lvl="1"/>
            <a:r>
              <a:rPr lang="en-US" dirty="0"/>
              <a:t>By controlling known </a:t>
            </a:r>
            <a:r>
              <a:rPr lang="en-US" dirty="0" smtClean="0"/>
              <a:t>extraneous variables, </a:t>
            </a:r>
            <a:r>
              <a:rPr lang="en-US" dirty="0"/>
              <a:t>we gain greater insight into the effect of the predictor variable(s).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A67B003-003B-44B9-A1C7-B750BD7386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Variance</a:t>
            </a:r>
            <a:endParaRPr lang="en-US" smtClean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227763" y="3213100"/>
            <a:ext cx="2065337" cy="720725"/>
            <a:chOff x="4195" y="2205"/>
            <a:chExt cx="1074" cy="454"/>
          </a:xfrm>
        </p:grpSpPr>
        <p:sp>
          <p:nvSpPr>
            <p:cNvPr id="17447" name="Freeform 7"/>
            <p:cNvSpPr>
              <a:spLocks/>
            </p:cNvSpPr>
            <p:nvPr/>
          </p:nvSpPr>
          <p:spPr bwMode="auto">
            <a:xfrm>
              <a:off x="4195" y="2205"/>
              <a:ext cx="1074" cy="454"/>
            </a:xfrm>
            <a:custGeom>
              <a:avLst/>
              <a:gdLst>
                <a:gd name="T0" fmla="*/ 12 w 128"/>
                <a:gd name="T1" fmla="*/ 0 h 96"/>
                <a:gd name="T2" fmla="*/ 0 w 128"/>
                <a:gd name="T3" fmla="*/ 12 h 96"/>
                <a:gd name="T4" fmla="*/ 0 w 128"/>
                <a:gd name="T5" fmla="*/ 84 h 96"/>
                <a:gd name="T6" fmla="*/ 12 w 128"/>
                <a:gd name="T7" fmla="*/ 96 h 96"/>
                <a:gd name="T8" fmla="*/ 116 w 128"/>
                <a:gd name="T9" fmla="*/ 96 h 96"/>
                <a:gd name="T10" fmla="*/ 128 w 128"/>
                <a:gd name="T11" fmla="*/ 84 h 96"/>
                <a:gd name="T12" fmla="*/ 128 w 128"/>
                <a:gd name="T13" fmla="*/ 12 h 96"/>
                <a:gd name="T14" fmla="*/ 116 w 128"/>
                <a:gd name="T15" fmla="*/ 0 h 96"/>
                <a:gd name="T16" fmla="*/ 12 w 128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8"/>
                <a:gd name="T28" fmla="*/ 0 h 96"/>
                <a:gd name="T29" fmla="*/ 128 w 128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448" name="Rectangle 8"/>
            <p:cNvSpPr>
              <a:spLocks noChangeArrowheads="1"/>
            </p:cNvSpPr>
            <p:nvPr/>
          </p:nvSpPr>
          <p:spPr bwMode="auto">
            <a:xfrm>
              <a:off x="4601" y="2251"/>
              <a:ext cx="216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R</a:t>
              </a:r>
            </a:p>
          </p:txBody>
        </p:sp>
        <p:sp>
          <p:nvSpPr>
            <p:cNvPr id="17449" name="Rectangle 9"/>
            <p:cNvSpPr>
              <a:spLocks noChangeArrowheads="1"/>
            </p:cNvSpPr>
            <p:nvPr/>
          </p:nvSpPr>
          <p:spPr bwMode="auto">
            <a:xfrm>
              <a:off x="4381" y="2478"/>
              <a:ext cx="578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dirty="0">
                  <a:solidFill>
                    <a:srgbClr val="FFFFFF"/>
                  </a:solidFill>
                </a:rPr>
                <a:t>Error in Model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547813" y="3213100"/>
            <a:ext cx="4368800" cy="720725"/>
            <a:chOff x="1247" y="2205"/>
            <a:chExt cx="2752" cy="454"/>
          </a:xfrm>
        </p:grpSpPr>
        <p:sp>
          <p:nvSpPr>
            <p:cNvPr id="17444" name="Freeform 11"/>
            <p:cNvSpPr>
              <a:spLocks/>
            </p:cNvSpPr>
            <p:nvPr/>
          </p:nvSpPr>
          <p:spPr bwMode="auto">
            <a:xfrm>
              <a:off x="1247" y="2205"/>
              <a:ext cx="2752" cy="454"/>
            </a:xfrm>
            <a:custGeom>
              <a:avLst/>
              <a:gdLst>
                <a:gd name="T0" fmla="*/ 12 w 128"/>
                <a:gd name="T1" fmla="*/ 0 h 96"/>
                <a:gd name="T2" fmla="*/ 0 w 128"/>
                <a:gd name="T3" fmla="*/ 12 h 96"/>
                <a:gd name="T4" fmla="*/ 0 w 128"/>
                <a:gd name="T5" fmla="*/ 84 h 96"/>
                <a:gd name="T6" fmla="*/ 12 w 128"/>
                <a:gd name="T7" fmla="*/ 96 h 96"/>
                <a:gd name="T8" fmla="*/ 116 w 128"/>
                <a:gd name="T9" fmla="*/ 96 h 96"/>
                <a:gd name="T10" fmla="*/ 128 w 128"/>
                <a:gd name="T11" fmla="*/ 84 h 96"/>
                <a:gd name="T12" fmla="*/ 128 w 128"/>
                <a:gd name="T13" fmla="*/ 12 h 96"/>
                <a:gd name="T14" fmla="*/ 116 w 128"/>
                <a:gd name="T15" fmla="*/ 0 h 96"/>
                <a:gd name="T16" fmla="*/ 12 w 128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8"/>
                <a:gd name="T28" fmla="*/ 0 h 96"/>
                <a:gd name="T29" fmla="*/ 128 w 128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445" name="Rectangle 12"/>
            <p:cNvSpPr>
              <a:spLocks noChangeArrowheads="1"/>
            </p:cNvSpPr>
            <p:nvPr/>
          </p:nvSpPr>
          <p:spPr bwMode="auto">
            <a:xfrm>
              <a:off x="2487" y="2251"/>
              <a:ext cx="272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M</a:t>
              </a:r>
            </a:p>
          </p:txBody>
        </p:sp>
        <p:sp>
          <p:nvSpPr>
            <p:cNvPr id="17446" name="Rectangle 13"/>
            <p:cNvSpPr>
              <a:spLocks noChangeArrowheads="1"/>
            </p:cNvSpPr>
            <p:nvPr/>
          </p:nvSpPr>
          <p:spPr bwMode="auto">
            <a:xfrm>
              <a:off x="1857" y="2478"/>
              <a:ext cx="1532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>
                  <a:solidFill>
                    <a:srgbClr val="FFFFFF"/>
                  </a:solidFill>
                </a:rPr>
                <a:t>Improvement Due to the Model</a:t>
              </a:r>
              <a:endParaRPr lang="en-GB" sz="1400">
                <a:latin typeface="Times New Roman" pitchFamily="18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835150" y="1773238"/>
            <a:ext cx="6337300" cy="720725"/>
            <a:chOff x="1247" y="1525"/>
            <a:chExt cx="3992" cy="454"/>
          </a:xfrm>
        </p:grpSpPr>
        <p:sp>
          <p:nvSpPr>
            <p:cNvPr id="17441" name="Freeform 15"/>
            <p:cNvSpPr>
              <a:spLocks/>
            </p:cNvSpPr>
            <p:nvPr/>
          </p:nvSpPr>
          <p:spPr bwMode="auto">
            <a:xfrm>
              <a:off x="1247" y="1525"/>
              <a:ext cx="3992" cy="454"/>
            </a:xfrm>
            <a:custGeom>
              <a:avLst/>
              <a:gdLst>
                <a:gd name="T0" fmla="*/ 12 w 128"/>
                <a:gd name="T1" fmla="*/ 0 h 96"/>
                <a:gd name="T2" fmla="*/ 0 w 128"/>
                <a:gd name="T3" fmla="*/ 12 h 96"/>
                <a:gd name="T4" fmla="*/ 0 w 128"/>
                <a:gd name="T5" fmla="*/ 84 h 96"/>
                <a:gd name="T6" fmla="*/ 12 w 128"/>
                <a:gd name="T7" fmla="*/ 96 h 96"/>
                <a:gd name="T8" fmla="*/ 116 w 128"/>
                <a:gd name="T9" fmla="*/ 96 h 96"/>
                <a:gd name="T10" fmla="*/ 128 w 128"/>
                <a:gd name="T11" fmla="*/ 84 h 96"/>
                <a:gd name="T12" fmla="*/ 128 w 128"/>
                <a:gd name="T13" fmla="*/ 12 h 96"/>
                <a:gd name="T14" fmla="*/ 116 w 128"/>
                <a:gd name="T15" fmla="*/ 0 h 96"/>
                <a:gd name="T16" fmla="*/ 12 w 128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8"/>
                <a:gd name="T28" fmla="*/ 0 h 96"/>
                <a:gd name="T29" fmla="*/ 128 w 128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442" name="Rectangle 16"/>
            <p:cNvSpPr>
              <a:spLocks noChangeArrowheads="1"/>
            </p:cNvSpPr>
            <p:nvPr/>
          </p:nvSpPr>
          <p:spPr bwMode="auto">
            <a:xfrm>
              <a:off x="3117" y="1571"/>
              <a:ext cx="251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T</a:t>
              </a:r>
            </a:p>
          </p:txBody>
        </p:sp>
        <p:sp>
          <p:nvSpPr>
            <p:cNvPr id="17443" name="Rectangle 17"/>
            <p:cNvSpPr>
              <a:spLocks noChangeArrowheads="1"/>
            </p:cNvSpPr>
            <p:nvPr/>
          </p:nvSpPr>
          <p:spPr bwMode="auto">
            <a:xfrm>
              <a:off x="2576" y="1798"/>
              <a:ext cx="1334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>
                  <a:solidFill>
                    <a:srgbClr val="FFFFFF"/>
                  </a:solidFill>
                </a:rPr>
                <a:t>Total Variance In The Data</a:t>
              </a:r>
              <a:endParaRPr lang="en-GB" sz="1400">
                <a:latin typeface="Times New Roman" pitchFamily="18" charset="0"/>
              </a:endParaRP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411413" y="2276475"/>
            <a:ext cx="565150" cy="933450"/>
            <a:chOff x="913" y="1646"/>
            <a:chExt cx="537" cy="769"/>
          </a:xfrm>
        </p:grpSpPr>
        <p:sp>
          <p:nvSpPr>
            <p:cNvPr id="17438" name="Freeform 19"/>
            <p:cNvSpPr>
              <a:spLocks/>
            </p:cNvSpPr>
            <p:nvPr/>
          </p:nvSpPr>
          <p:spPr bwMode="auto">
            <a:xfrm>
              <a:off x="913" y="1762"/>
              <a:ext cx="463" cy="653"/>
            </a:xfrm>
            <a:custGeom>
              <a:avLst/>
              <a:gdLst>
                <a:gd name="T0" fmla="*/ 27 w 44"/>
                <a:gd name="T1" fmla="*/ 53 h 62"/>
                <a:gd name="T2" fmla="*/ 21 w 44"/>
                <a:gd name="T3" fmla="*/ 49 h 62"/>
                <a:gd name="T4" fmla="*/ 44 w 44"/>
                <a:gd name="T5" fmla="*/ 8 h 62"/>
                <a:gd name="T6" fmla="*/ 31 w 44"/>
                <a:gd name="T7" fmla="*/ 0 h 62"/>
                <a:gd name="T8" fmla="*/ 7 w 44"/>
                <a:gd name="T9" fmla="*/ 41 h 62"/>
                <a:gd name="T10" fmla="*/ 0 w 44"/>
                <a:gd name="T11" fmla="*/ 37 h 62"/>
                <a:gd name="T12" fmla="*/ 4 w 44"/>
                <a:gd name="T13" fmla="*/ 62 h 62"/>
                <a:gd name="T14" fmla="*/ 27 w 44"/>
                <a:gd name="T15" fmla="*/ 53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62"/>
                <a:gd name="T26" fmla="*/ 44 w 44"/>
                <a:gd name="T27" fmla="*/ 62 h 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62">
                  <a:moveTo>
                    <a:pt x="27" y="53"/>
                  </a:moveTo>
                  <a:lnTo>
                    <a:pt x="21" y="49"/>
                  </a:lnTo>
                  <a:lnTo>
                    <a:pt x="44" y="8"/>
                  </a:lnTo>
                  <a:lnTo>
                    <a:pt x="31" y="0"/>
                  </a:lnTo>
                  <a:lnTo>
                    <a:pt x="7" y="41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39" name="Freeform 20"/>
            <p:cNvSpPr>
              <a:spLocks/>
            </p:cNvSpPr>
            <p:nvPr/>
          </p:nvSpPr>
          <p:spPr bwMode="auto">
            <a:xfrm>
              <a:off x="1250" y="1688"/>
              <a:ext cx="168" cy="137"/>
            </a:xfrm>
            <a:custGeom>
              <a:avLst/>
              <a:gdLst>
                <a:gd name="T0" fmla="*/ 16 w 16"/>
                <a:gd name="T1" fmla="*/ 8 h 13"/>
                <a:gd name="T2" fmla="*/ 2 w 16"/>
                <a:gd name="T3" fmla="*/ 0 h 13"/>
                <a:gd name="T4" fmla="*/ 0 w 16"/>
                <a:gd name="T5" fmla="*/ 5 h 13"/>
                <a:gd name="T6" fmla="*/ 14 w 16"/>
                <a:gd name="T7" fmla="*/ 13 h 13"/>
                <a:gd name="T8" fmla="*/ 16 w 16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3"/>
                <a:gd name="T17" fmla="*/ 16 w 16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3">
                  <a:moveTo>
                    <a:pt x="16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14" y="13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40" name="Freeform 21"/>
            <p:cNvSpPr>
              <a:spLocks/>
            </p:cNvSpPr>
            <p:nvPr/>
          </p:nvSpPr>
          <p:spPr bwMode="auto">
            <a:xfrm>
              <a:off x="1292" y="1646"/>
              <a:ext cx="158" cy="105"/>
            </a:xfrm>
            <a:custGeom>
              <a:avLst/>
              <a:gdLst>
                <a:gd name="T0" fmla="*/ 15 w 15"/>
                <a:gd name="T1" fmla="*/ 8 h 10"/>
                <a:gd name="T2" fmla="*/ 1 w 15"/>
                <a:gd name="T3" fmla="*/ 0 h 10"/>
                <a:gd name="T4" fmla="*/ 0 w 15"/>
                <a:gd name="T5" fmla="*/ 2 h 10"/>
                <a:gd name="T6" fmla="*/ 13 w 15"/>
                <a:gd name="T7" fmla="*/ 10 h 10"/>
                <a:gd name="T8" fmla="*/ 15 w 15"/>
                <a:gd name="T9" fmla="*/ 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0"/>
                <a:gd name="T17" fmla="*/ 15 w 15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0">
                  <a:moveTo>
                    <a:pt x="15" y="8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3" y="10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7164388" y="2276475"/>
            <a:ext cx="736600" cy="887413"/>
            <a:chOff x="3933" y="1678"/>
            <a:chExt cx="600" cy="695"/>
          </a:xfrm>
        </p:grpSpPr>
        <p:sp>
          <p:nvSpPr>
            <p:cNvPr id="17435" name="Freeform 23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>
                <a:gd name="T0" fmla="*/ 49 w 49"/>
                <a:gd name="T1" fmla="*/ 32 h 57"/>
                <a:gd name="T2" fmla="*/ 43 w 49"/>
                <a:gd name="T3" fmla="*/ 37 h 57"/>
                <a:gd name="T4" fmla="*/ 12 w 49"/>
                <a:gd name="T5" fmla="*/ 0 h 57"/>
                <a:gd name="T6" fmla="*/ 0 w 49"/>
                <a:gd name="T7" fmla="*/ 11 h 57"/>
                <a:gd name="T8" fmla="*/ 30 w 49"/>
                <a:gd name="T9" fmla="*/ 47 h 57"/>
                <a:gd name="T10" fmla="*/ 24 w 49"/>
                <a:gd name="T11" fmla="*/ 52 h 57"/>
                <a:gd name="T12" fmla="*/ 49 w 49"/>
                <a:gd name="T13" fmla="*/ 57 h 57"/>
                <a:gd name="T14" fmla="*/ 49 w 49"/>
                <a:gd name="T15" fmla="*/ 32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"/>
                <a:gd name="T25" fmla="*/ 0 h 57"/>
                <a:gd name="T26" fmla="*/ 49 w 49"/>
                <a:gd name="T27" fmla="*/ 57 h 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36" name="Freeform 24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>
                <a:gd name="T0" fmla="*/ 13 w 16"/>
                <a:gd name="T1" fmla="*/ 0 h 14"/>
                <a:gd name="T2" fmla="*/ 0 w 16"/>
                <a:gd name="T3" fmla="*/ 10 h 14"/>
                <a:gd name="T4" fmla="*/ 4 w 16"/>
                <a:gd name="T5" fmla="*/ 14 h 14"/>
                <a:gd name="T6" fmla="*/ 16 w 16"/>
                <a:gd name="T7" fmla="*/ 3 h 14"/>
                <a:gd name="T8" fmla="*/ 13 w 16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4"/>
                <a:gd name="T17" fmla="*/ 16 w 16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37" name="Freeform 25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>
                <a:gd name="T0" fmla="*/ 12 w 14"/>
                <a:gd name="T1" fmla="*/ 0 h 12"/>
                <a:gd name="T2" fmla="*/ 0 w 14"/>
                <a:gd name="T3" fmla="*/ 10 h 12"/>
                <a:gd name="T4" fmla="*/ 2 w 14"/>
                <a:gd name="T5" fmla="*/ 12 h 12"/>
                <a:gd name="T6" fmla="*/ 14 w 14"/>
                <a:gd name="T7" fmla="*/ 2 h 12"/>
                <a:gd name="T8" fmla="*/ 12 w 14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2"/>
                <a:gd name="T17" fmla="*/ 14 w 1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8243888" y="4581525"/>
            <a:ext cx="647700" cy="720725"/>
            <a:chOff x="3334" y="2931"/>
            <a:chExt cx="408" cy="454"/>
          </a:xfrm>
        </p:grpSpPr>
        <p:sp>
          <p:nvSpPr>
            <p:cNvPr id="17433" name="Freeform 27"/>
            <p:cNvSpPr>
              <a:spLocks/>
            </p:cNvSpPr>
            <p:nvPr/>
          </p:nvSpPr>
          <p:spPr bwMode="auto">
            <a:xfrm>
              <a:off x="3334" y="2931"/>
              <a:ext cx="408" cy="454"/>
            </a:xfrm>
            <a:custGeom>
              <a:avLst/>
              <a:gdLst>
                <a:gd name="T0" fmla="*/ 12 w 128"/>
                <a:gd name="T1" fmla="*/ 0 h 96"/>
                <a:gd name="T2" fmla="*/ 0 w 128"/>
                <a:gd name="T3" fmla="*/ 12 h 96"/>
                <a:gd name="T4" fmla="*/ 0 w 128"/>
                <a:gd name="T5" fmla="*/ 84 h 96"/>
                <a:gd name="T6" fmla="*/ 12 w 128"/>
                <a:gd name="T7" fmla="*/ 96 h 96"/>
                <a:gd name="T8" fmla="*/ 116 w 128"/>
                <a:gd name="T9" fmla="*/ 96 h 96"/>
                <a:gd name="T10" fmla="*/ 128 w 128"/>
                <a:gd name="T11" fmla="*/ 84 h 96"/>
                <a:gd name="T12" fmla="*/ 128 w 128"/>
                <a:gd name="T13" fmla="*/ 12 h 96"/>
                <a:gd name="T14" fmla="*/ 116 w 128"/>
                <a:gd name="T15" fmla="*/ 0 h 96"/>
                <a:gd name="T16" fmla="*/ 12 w 128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8"/>
                <a:gd name="T28" fmla="*/ 0 h 96"/>
                <a:gd name="T29" fmla="*/ 128 w 128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434" name="Rectangle 28"/>
            <p:cNvSpPr>
              <a:spLocks noChangeArrowheads="1"/>
            </p:cNvSpPr>
            <p:nvPr/>
          </p:nvSpPr>
          <p:spPr bwMode="auto">
            <a:xfrm>
              <a:off x="3424" y="3067"/>
              <a:ext cx="261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FFFFFF"/>
                  </a:solidFill>
                </a:rPr>
                <a:t>SS</a:t>
              </a:r>
              <a:r>
                <a:rPr lang="en-GB" b="1" baseline="-25000">
                  <a:solidFill>
                    <a:srgbClr val="FFFFFF"/>
                  </a:solidFill>
                </a:rPr>
                <a:t>R</a:t>
              </a:r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5508625" y="4581525"/>
            <a:ext cx="1295400" cy="720725"/>
            <a:chOff x="3334" y="2931"/>
            <a:chExt cx="816" cy="454"/>
          </a:xfrm>
        </p:grpSpPr>
        <p:sp>
          <p:nvSpPr>
            <p:cNvPr id="17431" name="Freeform 32"/>
            <p:cNvSpPr>
              <a:spLocks/>
            </p:cNvSpPr>
            <p:nvPr/>
          </p:nvSpPr>
          <p:spPr bwMode="auto">
            <a:xfrm>
              <a:off x="3334" y="2931"/>
              <a:ext cx="816" cy="454"/>
            </a:xfrm>
            <a:custGeom>
              <a:avLst/>
              <a:gdLst>
                <a:gd name="T0" fmla="*/ 12 w 128"/>
                <a:gd name="T1" fmla="*/ 0 h 96"/>
                <a:gd name="T2" fmla="*/ 0 w 128"/>
                <a:gd name="T3" fmla="*/ 12 h 96"/>
                <a:gd name="T4" fmla="*/ 0 w 128"/>
                <a:gd name="T5" fmla="*/ 84 h 96"/>
                <a:gd name="T6" fmla="*/ 12 w 128"/>
                <a:gd name="T7" fmla="*/ 96 h 96"/>
                <a:gd name="T8" fmla="*/ 116 w 128"/>
                <a:gd name="T9" fmla="*/ 96 h 96"/>
                <a:gd name="T10" fmla="*/ 128 w 128"/>
                <a:gd name="T11" fmla="*/ 84 h 96"/>
                <a:gd name="T12" fmla="*/ 128 w 128"/>
                <a:gd name="T13" fmla="*/ 12 h 96"/>
                <a:gd name="T14" fmla="*/ 116 w 128"/>
                <a:gd name="T15" fmla="*/ 0 h 96"/>
                <a:gd name="T16" fmla="*/ 12 w 128"/>
                <a:gd name="T17" fmla="*/ 0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8"/>
                <a:gd name="T28" fmla="*/ 0 h 96"/>
                <a:gd name="T29" fmla="*/ 128 w 128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432" name="Rectangle 33"/>
            <p:cNvSpPr>
              <a:spLocks noChangeArrowheads="1"/>
            </p:cNvSpPr>
            <p:nvPr/>
          </p:nvSpPr>
          <p:spPr bwMode="auto">
            <a:xfrm>
              <a:off x="3424" y="3067"/>
              <a:ext cx="571" cy="17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chemeClr val="bg1"/>
                  </a:solidFill>
                </a:rPr>
                <a:t>Covariate</a:t>
              </a:r>
              <a:endParaRPr lang="en-GB" b="1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6011863" y="3789363"/>
            <a:ext cx="565150" cy="933450"/>
            <a:chOff x="913" y="1646"/>
            <a:chExt cx="537" cy="769"/>
          </a:xfrm>
        </p:grpSpPr>
        <p:sp>
          <p:nvSpPr>
            <p:cNvPr id="17428" name="Freeform 36"/>
            <p:cNvSpPr>
              <a:spLocks/>
            </p:cNvSpPr>
            <p:nvPr/>
          </p:nvSpPr>
          <p:spPr bwMode="auto">
            <a:xfrm>
              <a:off x="913" y="1762"/>
              <a:ext cx="463" cy="653"/>
            </a:xfrm>
            <a:custGeom>
              <a:avLst/>
              <a:gdLst>
                <a:gd name="T0" fmla="*/ 27 w 44"/>
                <a:gd name="T1" fmla="*/ 53 h 62"/>
                <a:gd name="T2" fmla="*/ 21 w 44"/>
                <a:gd name="T3" fmla="*/ 49 h 62"/>
                <a:gd name="T4" fmla="*/ 44 w 44"/>
                <a:gd name="T5" fmla="*/ 8 h 62"/>
                <a:gd name="T6" fmla="*/ 31 w 44"/>
                <a:gd name="T7" fmla="*/ 0 h 62"/>
                <a:gd name="T8" fmla="*/ 7 w 44"/>
                <a:gd name="T9" fmla="*/ 41 h 62"/>
                <a:gd name="T10" fmla="*/ 0 w 44"/>
                <a:gd name="T11" fmla="*/ 37 h 62"/>
                <a:gd name="T12" fmla="*/ 4 w 44"/>
                <a:gd name="T13" fmla="*/ 62 h 62"/>
                <a:gd name="T14" fmla="*/ 27 w 44"/>
                <a:gd name="T15" fmla="*/ 53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4"/>
                <a:gd name="T25" fmla="*/ 0 h 62"/>
                <a:gd name="T26" fmla="*/ 44 w 44"/>
                <a:gd name="T27" fmla="*/ 62 h 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4" h="62">
                  <a:moveTo>
                    <a:pt x="27" y="53"/>
                  </a:moveTo>
                  <a:lnTo>
                    <a:pt x="21" y="49"/>
                  </a:lnTo>
                  <a:lnTo>
                    <a:pt x="44" y="8"/>
                  </a:lnTo>
                  <a:lnTo>
                    <a:pt x="31" y="0"/>
                  </a:lnTo>
                  <a:lnTo>
                    <a:pt x="7" y="41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29" name="Freeform 37"/>
            <p:cNvSpPr>
              <a:spLocks/>
            </p:cNvSpPr>
            <p:nvPr/>
          </p:nvSpPr>
          <p:spPr bwMode="auto">
            <a:xfrm>
              <a:off x="1250" y="1688"/>
              <a:ext cx="168" cy="137"/>
            </a:xfrm>
            <a:custGeom>
              <a:avLst/>
              <a:gdLst>
                <a:gd name="T0" fmla="*/ 16 w 16"/>
                <a:gd name="T1" fmla="*/ 8 h 13"/>
                <a:gd name="T2" fmla="*/ 2 w 16"/>
                <a:gd name="T3" fmla="*/ 0 h 13"/>
                <a:gd name="T4" fmla="*/ 0 w 16"/>
                <a:gd name="T5" fmla="*/ 5 h 13"/>
                <a:gd name="T6" fmla="*/ 14 w 16"/>
                <a:gd name="T7" fmla="*/ 13 h 13"/>
                <a:gd name="T8" fmla="*/ 16 w 16"/>
                <a:gd name="T9" fmla="*/ 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3"/>
                <a:gd name="T17" fmla="*/ 16 w 16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3">
                  <a:moveTo>
                    <a:pt x="16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14" y="13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30" name="Freeform 38"/>
            <p:cNvSpPr>
              <a:spLocks/>
            </p:cNvSpPr>
            <p:nvPr/>
          </p:nvSpPr>
          <p:spPr bwMode="auto">
            <a:xfrm>
              <a:off x="1292" y="1646"/>
              <a:ext cx="158" cy="105"/>
            </a:xfrm>
            <a:custGeom>
              <a:avLst/>
              <a:gdLst>
                <a:gd name="T0" fmla="*/ 15 w 15"/>
                <a:gd name="T1" fmla="*/ 8 h 10"/>
                <a:gd name="T2" fmla="*/ 1 w 15"/>
                <a:gd name="T3" fmla="*/ 0 h 10"/>
                <a:gd name="T4" fmla="*/ 0 w 15"/>
                <a:gd name="T5" fmla="*/ 2 h 10"/>
                <a:gd name="T6" fmla="*/ 13 w 15"/>
                <a:gd name="T7" fmla="*/ 10 h 10"/>
                <a:gd name="T8" fmla="*/ 15 w 15"/>
                <a:gd name="T9" fmla="*/ 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0"/>
                <a:gd name="T17" fmla="*/ 15 w 15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0">
                  <a:moveTo>
                    <a:pt x="15" y="8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3" y="10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885113" y="3716338"/>
            <a:ext cx="736600" cy="887412"/>
            <a:chOff x="3933" y="1678"/>
            <a:chExt cx="600" cy="695"/>
          </a:xfrm>
        </p:grpSpPr>
        <p:sp>
          <p:nvSpPr>
            <p:cNvPr id="17425" name="Freeform 40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>
                <a:gd name="T0" fmla="*/ 49 w 49"/>
                <a:gd name="T1" fmla="*/ 32 h 57"/>
                <a:gd name="T2" fmla="*/ 43 w 49"/>
                <a:gd name="T3" fmla="*/ 37 h 57"/>
                <a:gd name="T4" fmla="*/ 12 w 49"/>
                <a:gd name="T5" fmla="*/ 0 h 57"/>
                <a:gd name="T6" fmla="*/ 0 w 49"/>
                <a:gd name="T7" fmla="*/ 11 h 57"/>
                <a:gd name="T8" fmla="*/ 30 w 49"/>
                <a:gd name="T9" fmla="*/ 47 h 57"/>
                <a:gd name="T10" fmla="*/ 24 w 49"/>
                <a:gd name="T11" fmla="*/ 52 h 57"/>
                <a:gd name="T12" fmla="*/ 49 w 49"/>
                <a:gd name="T13" fmla="*/ 57 h 57"/>
                <a:gd name="T14" fmla="*/ 49 w 49"/>
                <a:gd name="T15" fmla="*/ 32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"/>
                <a:gd name="T25" fmla="*/ 0 h 57"/>
                <a:gd name="T26" fmla="*/ 49 w 49"/>
                <a:gd name="T27" fmla="*/ 57 h 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26" name="Freeform 41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>
                <a:gd name="T0" fmla="*/ 13 w 16"/>
                <a:gd name="T1" fmla="*/ 0 h 14"/>
                <a:gd name="T2" fmla="*/ 0 w 16"/>
                <a:gd name="T3" fmla="*/ 10 h 14"/>
                <a:gd name="T4" fmla="*/ 4 w 16"/>
                <a:gd name="T5" fmla="*/ 14 h 14"/>
                <a:gd name="T6" fmla="*/ 16 w 16"/>
                <a:gd name="T7" fmla="*/ 3 h 14"/>
                <a:gd name="T8" fmla="*/ 13 w 16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4"/>
                <a:gd name="T17" fmla="*/ 16 w 16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27" name="Freeform 42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>
                <a:gd name="T0" fmla="*/ 12 w 14"/>
                <a:gd name="T1" fmla="*/ 0 h 12"/>
                <a:gd name="T2" fmla="*/ 0 w 14"/>
                <a:gd name="T3" fmla="*/ 10 h 12"/>
                <a:gd name="T4" fmla="*/ 2 w 14"/>
                <a:gd name="T5" fmla="*/ 12 h 12"/>
                <a:gd name="T6" fmla="*/ 14 w 14"/>
                <a:gd name="T7" fmla="*/ 2 h 12"/>
                <a:gd name="T8" fmla="*/ 12 w 14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2"/>
                <a:gd name="T17" fmla="*/ 14 w 1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5148263" y="3789363"/>
            <a:ext cx="736600" cy="887412"/>
            <a:chOff x="3933" y="1678"/>
            <a:chExt cx="600" cy="695"/>
          </a:xfrm>
        </p:grpSpPr>
        <p:sp>
          <p:nvSpPr>
            <p:cNvPr id="17422" name="Freeform 44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>
                <a:gd name="T0" fmla="*/ 49 w 49"/>
                <a:gd name="T1" fmla="*/ 32 h 57"/>
                <a:gd name="T2" fmla="*/ 43 w 49"/>
                <a:gd name="T3" fmla="*/ 37 h 57"/>
                <a:gd name="T4" fmla="*/ 12 w 49"/>
                <a:gd name="T5" fmla="*/ 0 h 57"/>
                <a:gd name="T6" fmla="*/ 0 w 49"/>
                <a:gd name="T7" fmla="*/ 11 h 57"/>
                <a:gd name="T8" fmla="*/ 30 w 49"/>
                <a:gd name="T9" fmla="*/ 47 h 57"/>
                <a:gd name="T10" fmla="*/ 24 w 49"/>
                <a:gd name="T11" fmla="*/ 52 h 57"/>
                <a:gd name="T12" fmla="*/ 49 w 49"/>
                <a:gd name="T13" fmla="*/ 57 h 57"/>
                <a:gd name="T14" fmla="*/ 49 w 49"/>
                <a:gd name="T15" fmla="*/ 32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9"/>
                <a:gd name="T25" fmla="*/ 0 h 57"/>
                <a:gd name="T26" fmla="*/ 49 w 49"/>
                <a:gd name="T27" fmla="*/ 57 h 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23" name="Freeform 45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>
                <a:gd name="T0" fmla="*/ 13 w 16"/>
                <a:gd name="T1" fmla="*/ 0 h 14"/>
                <a:gd name="T2" fmla="*/ 0 w 16"/>
                <a:gd name="T3" fmla="*/ 10 h 14"/>
                <a:gd name="T4" fmla="*/ 4 w 16"/>
                <a:gd name="T5" fmla="*/ 14 h 14"/>
                <a:gd name="T6" fmla="*/ 16 w 16"/>
                <a:gd name="T7" fmla="*/ 3 h 14"/>
                <a:gd name="T8" fmla="*/ 13 w 16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4"/>
                <a:gd name="T17" fmla="*/ 16 w 16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424" name="Freeform 46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>
                <a:gd name="T0" fmla="*/ 12 w 14"/>
                <a:gd name="T1" fmla="*/ 0 h 12"/>
                <a:gd name="T2" fmla="*/ 0 w 14"/>
                <a:gd name="T3" fmla="*/ 10 h 12"/>
                <a:gd name="T4" fmla="*/ 2 w 14"/>
                <a:gd name="T5" fmla="*/ 12 h 12"/>
                <a:gd name="T6" fmla="*/ 14 w 14"/>
                <a:gd name="T7" fmla="*/ 2 h 12"/>
                <a:gd name="T8" fmla="*/ 12 w 14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2"/>
                <a:gd name="T17" fmla="*/ 14 w 1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8E3D020-A966-4074-807D-6AEEBE7FA77F}" type="slidenum">
              <a:rPr lang="en-US"/>
              <a:pPr/>
              <a:t>6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Example</a:t>
            </a:r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 We will use Field’s (</a:t>
            </a:r>
            <a:r>
              <a:rPr lang="en-US" sz="2800" dirty="0" smtClean="0"/>
              <a:t>2013) </a:t>
            </a:r>
            <a:r>
              <a:rPr lang="en-US" sz="2800" dirty="0"/>
              <a:t>Viagra example (from the ANOVA lecture).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are several possible confounding variables – e.g. Partner’s libido, medication.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We can conduct the same study but measure partner’s libido over the same time period following the dose of Viagra.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Outcome (or DV) = Participant’s libido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Predictor (or IV) = Dose of Viagra (Placebo, Low &amp; High)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Covariate = Partner’s libido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Relationships between the IV and Covariate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1244600"/>
            <a:ext cx="64293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Homogeneity of Regression Slopes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1460500"/>
            <a:ext cx="7546763" cy="49784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0CC3BA46-5836-4EEB-928D-62D0EB265AA7}" type="slidenum">
              <a:rPr lang="en-US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917700"/>
            <a:ext cx="8155230" cy="288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3675</TotalTime>
  <Words>701</Words>
  <Application>Microsoft Macintosh PowerPoint</Application>
  <PresentationFormat>On-screen Show (4:3)</PresentationFormat>
  <Paragraphs>105</Paragraphs>
  <Slides>31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DiscStat Lecture</vt:lpstr>
      <vt:lpstr>Equation</vt:lpstr>
      <vt:lpstr>Chart</vt:lpstr>
      <vt:lpstr>Analysis of Covariance, ANCOVA (GLM2)</vt:lpstr>
      <vt:lpstr>Aims</vt:lpstr>
      <vt:lpstr>When And Why</vt:lpstr>
      <vt:lpstr>Advantages of ANCOVA</vt:lpstr>
      <vt:lpstr>Variance</vt:lpstr>
      <vt:lpstr>An Example</vt:lpstr>
      <vt:lpstr>Relationships between the IV and Covariate</vt:lpstr>
      <vt:lpstr>Homogeneity of Regression Slopes</vt:lpstr>
      <vt:lpstr>PowerPoint Presentation</vt:lpstr>
      <vt:lpstr>How Does ANCOVA Work?</vt:lpstr>
      <vt:lpstr>Dummy Coding</vt:lpstr>
      <vt:lpstr>ANOVA As Regression</vt:lpstr>
      <vt:lpstr>ANCOVA</vt:lpstr>
      <vt:lpstr>To Recap</vt:lpstr>
      <vt:lpstr>PowerPoint Presentation</vt:lpstr>
      <vt:lpstr>PowerPoint Presentation</vt:lpstr>
      <vt:lpstr>ANCOVA on IBM SPSS</vt:lpstr>
      <vt:lpstr>Contrasts</vt:lpstr>
      <vt:lpstr>Options</vt:lpstr>
      <vt:lpstr>Without the Covariate</vt:lpstr>
      <vt:lpstr>Output </vt:lpstr>
      <vt:lpstr>Output Continued</vt:lpstr>
      <vt:lpstr>SPSS Output: Contrasts</vt:lpstr>
      <vt:lpstr>Output: Pairwise Comparisons</vt:lpstr>
      <vt:lpstr>PowerPoint Presentation</vt:lpstr>
      <vt:lpstr>The Main Effect</vt:lpstr>
      <vt:lpstr>The Covariate</vt:lpstr>
      <vt:lpstr>Calculating the Effect Size of Main Effects</vt:lpstr>
      <vt:lpstr>Calculating Effect Size of Contrasts</vt:lpstr>
      <vt:lpstr>Reporting Main Effects</vt:lpstr>
      <vt:lpstr>Reporting Contrasts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109</cp:revision>
  <dcterms:created xsi:type="dcterms:W3CDTF">2010-10-05T07:56:41Z</dcterms:created>
  <dcterms:modified xsi:type="dcterms:W3CDTF">2013-03-25T15:48:18Z</dcterms:modified>
</cp:coreProperties>
</file>